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8" r:id="rId5"/>
    <p:sldId id="289" r:id="rId6"/>
    <p:sldId id="298" r:id="rId7"/>
    <p:sldId id="290" r:id="rId8"/>
    <p:sldId id="291" r:id="rId9"/>
    <p:sldId id="292" r:id="rId10"/>
    <p:sldId id="293" r:id="rId11"/>
    <p:sldId id="294" r:id="rId12"/>
    <p:sldId id="296" r:id="rId13"/>
    <p:sldId id="297" r:id="rId14"/>
    <p:sldId id="302" r:id="rId15"/>
    <p:sldId id="283" r:id="rId16"/>
    <p:sldId id="273" r:id="rId17"/>
    <p:sldId id="274" r:id="rId18"/>
    <p:sldId id="275" r:id="rId19"/>
    <p:sldId id="299" r:id="rId20"/>
    <p:sldId id="270" r:id="rId21"/>
    <p:sldId id="272" r:id="rId22"/>
    <p:sldId id="300" r:id="rId23"/>
    <p:sldId id="301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302030"/>
    <a:srgbClr val="79A466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46" d="100"/>
          <a:sy n="46" d="100"/>
        </p:scale>
        <p:origin x="288" y="1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578604563944331"/>
          <c:y val="2.9881375122227369E-2"/>
          <c:w val="0.75421395436055683"/>
          <c:h val="0.848624096632756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65-461D-B25E-350DEC9B0E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7"/>
        <c:axId val="886489736"/>
        <c:axId val="886498920"/>
      </c:barChart>
      <c:catAx>
        <c:axId val="88648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accent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spc="1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98920"/>
        <c:crosses val="autoZero"/>
        <c:auto val="1"/>
        <c:lblAlgn val="ctr"/>
        <c:lblOffset val="100"/>
        <c:noMultiLvlLbl val="0"/>
      </c:catAx>
      <c:valAx>
        <c:axId val="886498920"/>
        <c:scaling>
          <c:orientation val="minMax"/>
          <c:max val="40000"/>
        </c:scaling>
        <c:delete val="0"/>
        <c:axPos val="l"/>
        <c:majorGridlines>
          <c:spPr>
            <a:ln w="12700" cap="flat" cmpd="sng" algn="ctr">
              <a:solidFill>
                <a:schemeClr val="accent4"/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spc="1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89736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59-4AF9-A42C-3BFB0BA878CD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59-4AF9-A42C-3BFB0BA878CD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59-4AF9-A42C-3BFB0BA878CD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59-4AF9-A42C-3BFB0BA878CD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3459-4AF9-A42C-3BFB0BA87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1B-442A-BEBD-E9B15C1E1C92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1B-442A-BEBD-E9B15C1E1C92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1B-442A-BEBD-E9B15C1E1C92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1B-442A-BEBD-E9B15C1E1C9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CC1B-442A-BEBD-E9B15C1E1C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1CD-4E95-9159-7200AC2BEF69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1CD-4E95-9159-7200AC2BEF69}"/>
              </c:ext>
            </c:extLst>
          </c:dPt>
          <c:dPt>
            <c:idx val="2"/>
            <c:bubble3D val="0"/>
            <c:spPr>
              <a:solidFill>
                <a:schemeClr val="tx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1CD-4E95-9159-7200AC2BEF69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1CD-4E95-9159-7200AC2BEF69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C1CD-4E95-9159-7200AC2BE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4DF-49E7-9AF1-A4D851C2554A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4DF-49E7-9AF1-A4D851C2554A}"/>
              </c:ext>
            </c:extLst>
          </c:dPt>
          <c:dPt>
            <c:idx val="2"/>
            <c:bubble3D val="0"/>
            <c:spPr>
              <a:solidFill>
                <a:schemeClr val="tx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4DF-49E7-9AF1-A4D851C2554A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4DF-49E7-9AF1-A4D851C2554A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14DF-49E7-9AF1-A4D851C255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Company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Business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Market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6042" y="1550988"/>
            <a:ext cx="3435748" cy="2387600"/>
          </a:xfrm>
        </p:spPr>
        <p:txBody>
          <a:bodyPr/>
          <a:lstStyle/>
          <a:p>
            <a:r>
              <a:rPr lang="en-US" dirty="0"/>
              <a:t>DANNY’s diner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79862A8-72F8-4043-A021-816AC74E8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6042" y="4057095"/>
            <a:ext cx="3284832" cy="1553129"/>
          </a:xfrm>
        </p:spPr>
        <p:txBody>
          <a:bodyPr/>
          <a:lstStyle/>
          <a:p>
            <a:r>
              <a:rPr lang="en-US" dirty="0"/>
              <a:t> Olutola Adunoluwa</a:t>
            </a:r>
          </a:p>
        </p:txBody>
      </p:sp>
      <p:pic>
        <p:nvPicPr>
          <p:cNvPr id="19" name="Picture Placeholder 18" descr="A half booth, table, and chair at a restaurant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CBE6AF0-3BE0-469F-85B7-CC1F87C35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4175" y="4241283"/>
            <a:ext cx="10537825" cy="2616717"/>
          </a:xfrm>
        </p:spPr>
        <p:txBody>
          <a:bodyPr/>
          <a:lstStyle/>
          <a:p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19EF74-69FF-4593-903B-F4018E21C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483" y="1941509"/>
            <a:ext cx="4386945" cy="639955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7C176E5-3AE1-44F2-9330-D25112CA77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0"/>
            <a:ext cx="13879773" cy="2514600"/>
          </a:xfrm>
        </p:spPr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8DD117-8EC8-4825-BBB5-553DEA734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3" y="2806964"/>
            <a:ext cx="2693128" cy="991689"/>
          </a:xfrm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6DF28A9-C0AE-407A-9AFC-DBC32D4F61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937619" y="2806964"/>
            <a:ext cx="2693128" cy="991689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B0E68A5-7FD4-42F8-A4BA-07C6999D38B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4467" y="2806964"/>
            <a:ext cx="2693128" cy="991689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7A7CEE-BC77-4C94-86A4-09E2D3E734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0223" y="4076963"/>
            <a:ext cx="2834640" cy="1151633"/>
          </a:xfrm>
        </p:spPr>
        <p:txBody>
          <a:bodyPr/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D7A057-56FC-4C14-AFD4-64D99F826A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8372" y="4076963"/>
            <a:ext cx="2833338" cy="1151633"/>
          </a:xfrm>
        </p:spPr>
        <p:txBody>
          <a:bodyPr/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16A95C3-844A-429D-A34D-A0E89B5F4B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95219" y="4076963"/>
            <a:ext cx="2833339" cy="1151633"/>
          </a:xfrm>
        </p:spPr>
        <p:txBody>
          <a:bodyPr/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C42CCB-2F58-4094-BB82-1904B5C93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57C2B5-3877-4546-A081-2C67E87ED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9F4EA-D6DA-4D7E-BE72-526E8BF9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27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347FE036-FC97-4AA2-BCCE-1FC41168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604" y="724868"/>
            <a:ext cx="6212793" cy="639955"/>
          </a:xfrm>
        </p:spPr>
        <p:txBody>
          <a:bodyPr/>
          <a:lstStyle/>
          <a:p>
            <a:r>
              <a:rPr lang="en-US" dirty="0"/>
              <a:t>Market comparison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BA1160B-EC3C-470D-971E-E77FA308065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618B221-BBAE-4728-B61D-FC91F644C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428271"/>
            <a:ext cx="2939143" cy="469089"/>
          </a:xfrm>
        </p:spPr>
        <p:txBody>
          <a:bodyPr/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CE98042-2C14-4BB1-84EA-A598DD72CE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4753993"/>
            <a:ext cx="2939143" cy="469089"/>
          </a:xfrm>
        </p:spPr>
        <p:txBody>
          <a:bodyPr/>
          <a:lstStyle/>
          <a:p>
            <a:r>
              <a:rPr lang="en-ZA" dirty="0"/>
              <a:t>Addressable market</a:t>
            </a:r>
            <a:r>
              <a:rPr lang="en-US" dirty="0"/>
              <a:t>​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31562E9-A311-451F-916B-9705C8C95D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3BF1C92-1234-4A7D-8592-57F143979A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6428" y="4428271"/>
            <a:ext cx="2939143" cy="469089"/>
          </a:xfrm>
        </p:spPr>
        <p:txBody>
          <a:bodyPr/>
          <a:lstStyle/>
          <a:p>
            <a:r>
              <a:rPr lang="en-ZA" dirty="0"/>
              <a:t>Freedom to invent</a:t>
            </a:r>
            <a:r>
              <a:rPr lang="en-US" dirty="0"/>
              <a:t>​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D85EFE0-CA57-469F-B83F-5378F976F4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26428" y="4753993"/>
            <a:ext cx="2939143" cy="469089"/>
          </a:xfrm>
        </p:spPr>
        <p:txBody>
          <a:bodyPr/>
          <a:lstStyle/>
          <a:p>
            <a:r>
              <a:rPr lang="en-US" dirty="0"/>
              <a:t>Serviceable market​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F4098F3-A146-4ED9-BD42-820C174F5A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3553CA1-A243-4DDE-968F-3EB92BBC37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4657" y="4428271"/>
            <a:ext cx="2939143" cy="469089"/>
          </a:xfrm>
        </p:spPr>
        <p:txBody>
          <a:bodyPr/>
          <a:lstStyle/>
          <a:p>
            <a:r>
              <a:rPr lang="en-ZA" dirty="0"/>
              <a:t>Few competitors</a:t>
            </a:r>
            <a:r>
              <a:rPr lang="en-US" dirty="0"/>
              <a:t>​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60CCECF-28FF-444C-B227-DFF676A160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14657" y="4753993"/>
            <a:ext cx="2939143" cy="469089"/>
          </a:xfrm>
        </p:spPr>
        <p:txBody>
          <a:bodyPr/>
          <a:lstStyle/>
          <a:p>
            <a:r>
              <a:rPr lang="en-ZA" dirty="0"/>
              <a:t>Obtainable market</a:t>
            </a:r>
            <a:r>
              <a:rPr lang="en-US" dirty="0"/>
              <a:t>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EB8B24-EE15-4C2B-9998-AF7668DB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FABD5-C80C-4D6E-940C-EC4C2204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DCC9E-3C7C-42FE-92A6-F4CB4C010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0D4D6E4-10EB-485C-B0AF-A1971E066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040" y="722218"/>
            <a:ext cx="4386945" cy="639955"/>
          </a:xfrm>
        </p:spPr>
        <p:txBody>
          <a:bodyPr/>
          <a:lstStyle/>
          <a:p>
            <a:r>
              <a:rPr lang="en-US" dirty="0"/>
              <a:t>competition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D9B1080-98D3-4E95-A479-5F071E37BD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499" y="1425477"/>
            <a:ext cx="1706965" cy="492025"/>
          </a:xfrm>
        </p:spPr>
        <p:txBody>
          <a:bodyPr/>
          <a:lstStyle/>
          <a:p>
            <a:r>
              <a:rPr lang="en-US" dirty="0"/>
              <a:t>convenient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49E99FA-57DB-496D-8387-FB2ABA5A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1347" y="2148003"/>
            <a:ext cx="585912" cy="585912"/>
          </a:xfrm>
          <a:prstGeom prst="ellipse">
            <a:avLst/>
          </a:prstGeom>
          <a:solidFill>
            <a:srgbClr val="302030"/>
          </a:solidFill>
          <a:ln w="19050">
            <a:solidFill>
              <a:srgbClr val="302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E0322B8-6636-4207-AFFF-EA326555D4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3347" y="2194947"/>
            <a:ext cx="1183179" cy="49202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65EE16-E47F-4469-B5BA-DB33A9AA4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4126" y="1686764"/>
            <a:ext cx="1584471" cy="158447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752D067-80F5-4BEA-8B93-1ECB113CC8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52879" y="1954712"/>
            <a:ext cx="1706965" cy="104857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4A8B047-4854-42AD-8471-48FCDD5CDD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43692" y="3354359"/>
            <a:ext cx="1209143" cy="492025"/>
          </a:xfrm>
        </p:spPr>
        <p:txBody>
          <a:bodyPr/>
          <a:lstStyle/>
          <a:p>
            <a:r>
              <a:rPr lang="en-US" dirty="0"/>
              <a:t>Expensive​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2AB96AB-57E2-48C6-B59D-F465CE2C00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0311" y="3354359"/>
            <a:ext cx="1380681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962FBEB4-6F91-400A-9DF2-C219F387B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0362" y="4392450"/>
            <a:ext cx="585912" cy="585912"/>
          </a:xfrm>
          <a:prstGeom prst="ellipse">
            <a:avLst/>
          </a:prstGeom>
          <a:solidFill>
            <a:srgbClr val="79A466"/>
          </a:solidFill>
          <a:ln w="19050">
            <a:solidFill>
              <a:srgbClr val="79A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157F830-9199-4E33-ACA1-CA05804148E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2" y="4439394"/>
            <a:ext cx="1183179" cy="492025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62D74D0-DD18-46A2-8262-7B12429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67839" y="4260720"/>
            <a:ext cx="585912" cy="585912"/>
          </a:xfrm>
          <a:prstGeom prst="ellipse">
            <a:avLst/>
          </a:prstGeom>
          <a:solidFill>
            <a:srgbClr val="A466A1"/>
          </a:solidFill>
          <a:ln w="19050">
            <a:solidFill>
              <a:srgbClr val="A46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E67C14E-F6C9-4C6F-8556-137371A442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9839" y="4307664"/>
            <a:ext cx="1183179" cy="492025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3608643-B897-4F77-8201-42FC212D8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86712" y="3961145"/>
            <a:ext cx="585912" cy="585912"/>
          </a:xfrm>
          <a:prstGeom prst="ellipse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85174DE-8691-4D76-9C0D-7D243A367F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98712" y="4008089"/>
            <a:ext cx="1183179" cy="492025"/>
          </a:xfrm>
        </p:spPr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2F9BBD76-58DB-4D38-8C52-872015F49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7355" y="4661149"/>
            <a:ext cx="585912" cy="585912"/>
          </a:xfrm>
          <a:prstGeom prst="ellipse">
            <a:avLst/>
          </a:prstGeom>
          <a:solidFill>
            <a:srgbClr val="7F7F7F"/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7071F97-0257-4B74-BA71-1D6A8CD198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9355" y="4708093"/>
            <a:ext cx="1183179" cy="492025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8C36734-AAD6-4D59-AA77-F3E12C447E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499" y="5294320"/>
            <a:ext cx="1706965" cy="492025"/>
          </a:xfrm>
        </p:spPr>
        <p:txBody>
          <a:bodyPr/>
          <a:lstStyle/>
          <a:p>
            <a:r>
              <a:rPr lang="en-US" dirty="0"/>
              <a:t>Inconvenient​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3AD1EB-14FD-4732-938E-4CED9494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FCCF4-E443-434A-AE5D-F56D8761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E4D8C-C5A1-4140-879D-B3EB427A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5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5CA1E60-4DBF-4E5A-B74D-DB53E13DE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603" y="727515"/>
            <a:ext cx="6212793" cy="639955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201564-D378-46D4-A100-7766A0BC16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989603" y="1124727"/>
            <a:ext cx="6212793" cy="568896"/>
          </a:xfrm>
        </p:spPr>
        <p:txBody>
          <a:bodyPr/>
          <a:lstStyle/>
          <a:p>
            <a:r>
              <a:rPr lang="en-ZA" dirty="0"/>
              <a:t>How we’ll scale in the future</a:t>
            </a:r>
            <a:r>
              <a:rPr lang="en-US" dirty="0"/>
              <a:t>​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78D2C7F6-368E-449F-9425-47ED4ECD0F5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Feb</a:t>
            </a:r>
          </a:p>
          <a:p>
            <a:r>
              <a:rPr lang="en-US" dirty="0"/>
              <a:t>20xx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9A909A6-66AD-4F11-B7D0-F3469DD12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0446" y="4192395"/>
            <a:ext cx="2431015" cy="1148945"/>
          </a:xfrm>
        </p:spPr>
        <p:txBody>
          <a:bodyPr/>
          <a:lstStyle/>
          <a:p>
            <a:r>
              <a:rPr lang="en-US" dirty="0"/>
              <a:t>Roll out product to local restaurants to help establish the product​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05C0149-E2B9-415E-BC6B-081E51703C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May</a:t>
            </a:r>
          </a:p>
          <a:p>
            <a:r>
              <a:rPr lang="en-US" dirty="0"/>
              <a:t>20xx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D3F51C1-D1E0-48F8-B657-763BE6031D6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09724" y="4192396"/>
            <a:ext cx="2431015" cy="1148945"/>
          </a:xfrm>
        </p:spPr>
        <p:txBody>
          <a:bodyPr/>
          <a:lstStyle/>
          <a:p>
            <a:r>
              <a:rPr lang="en-US" dirty="0"/>
              <a:t>Release the product to the regional businesses and monitor stock trends in the restaurant industry​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41A9F06-7234-4879-9F53-209A156D5C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Oct</a:t>
            </a:r>
          </a:p>
          <a:p>
            <a:r>
              <a:rPr lang="en-US" dirty="0"/>
              <a:t>20xx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62BF40E-A79A-4B0A-A650-2886D69D91E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53400" y="4192395"/>
            <a:ext cx="2431015" cy="1148945"/>
          </a:xfrm>
        </p:spPr>
        <p:txBody>
          <a:bodyPr/>
          <a:lstStyle/>
          <a:p>
            <a:r>
              <a:rPr lang="en-US" dirty="0"/>
              <a:t>Gather feedback from the restaurant community to expand availability of the product​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24C65-8AB8-4E0B-B64B-D914BE2C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79C68-28A8-4777-9796-23F5C940F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203EB-37A0-4C77-AD21-AD529D4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10B49F-A2AF-46DE-89E1-741462CAE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939" y="725448"/>
            <a:ext cx="5870122" cy="639955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275" name="Text Placeholder 274">
            <a:extLst>
              <a:ext uri="{FF2B5EF4-FFF2-40B4-BE49-F238E27FC236}">
                <a16:creationId xmlns:a16="http://schemas.microsoft.com/office/drawing/2014/main" id="{DA00E54B-69E1-493F-B6CC-87583EA2114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60940" y="1113029"/>
            <a:ext cx="5870121" cy="568896"/>
          </a:xfrm>
        </p:spPr>
        <p:txBody>
          <a:bodyPr/>
          <a:lstStyle/>
          <a:p>
            <a:r>
              <a:rPr lang="en-ZA" dirty="0"/>
              <a:t>Forecasting for success</a:t>
            </a:r>
            <a:r>
              <a:rPr lang="en-US" dirty="0"/>
              <a:t>​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94EE154-010E-49F2-85BA-AC4F2CE3C6C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10838" y="2326023"/>
            <a:ext cx="5007023" cy="448769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47" name="Content Placeholder 46">
            <a:extLst>
              <a:ext uri="{FF2B5EF4-FFF2-40B4-BE49-F238E27FC236}">
                <a16:creationId xmlns:a16="http://schemas.microsoft.com/office/drawing/2014/main" id="{7067412F-5C14-436D-9C59-432BFE7E6B6D}"/>
              </a:ext>
            </a:extLst>
          </p:cNvPr>
          <p:cNvGraphicFramePr>
            <a:graphicFrameLocks noGrp="1"/>
          </p:cNvGraphicFramePr>
          <p:nvPr>
            <p:ph sz="quarter" idx="36"/>
            <p:extLst>
              <p:ext uri="{D42A27DB-BD31-4B8C-83A1-F6EECF244321}">
                <p14:modId xmlns:p14="http://schemas.microsoft.com/office/powerpoint/2010/main" val="677733430"/>
              </p:ext>
            </p:extLst>
          </p:nvPr>
        </p:nvGraphicFramePr>
        <p:xfrm>
          <a:off x="906463" y="2925763"/>
          <a:ext cx="5007023" cy="265111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1311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38819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0556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28481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121041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574911">
                <a:tc>
                  <a:txBody>
                    <a:bodyPr/>
                    <a:lstStyle/>
                    <a:p>
                      <a:pPr algn="r"/>
                      <a:endParaRPr lang="en-US" sz="1100" cap="all" spc="400" baseline="0" dirty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clients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orders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Gross avenue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Net revenue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1272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1100​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$10,000​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$7,000​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1272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20​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200​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$20,000​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$16,000​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3802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$30,000​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$25,000​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51272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$40,000​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</a:tbl>
          </a:graphicData>
        </a:graphic>
      </p:graphicFrame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494AA88-A8F2-4F72-ADA6-1AD3ADF6DC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39280" y="2325688"/>
            <a:ext cx="4333558" cy="449262"/>
          </a:xfrm>
        </p:spPr>
        <p:txBody>
          <a:bodyPr/>
          <a:lstStyle/>
          <a:p>
            <a:r>
              <a:rPr lang="en-US" dirty="0"/>
              <a:t>Revenue by year​</a:t>
            </a:r>
          </a:p>
        </p:txBody>
      </p:sp>
      <p:graphicFrame>
        <p:nvGraphicFramePr>
          <p:cNvPr id="48" name="Content Placeholder 37" descr="Bar chart">
            <a:extLst>
              <a:ext uri="{FF2B5EF4-FFF2-40B4-BE49-F238E27FC236}">
                <a16:creationId xmlns:a16="http://schemas.microsoft.com/office/drawing/2014/main" id="{AC965C63-6D10-489D-BE3F-765E57B28EBE}"/>
              </a:ext>
            </a:extLst>
          </p:cNvPr>
          <p:cNvGraphicFramePr>
            <a:graphicFrameLocks noGrp="1"/>
          </p:cNvGraphicFramePr>
          <p:nvPr>
            <p:ph sz="quarter" idx="37"/>
            <p:extLst>
              <p:ext uri="{D42A27DB-BD31-4B8C-83A1-F6EECF244321}">
                <p14:modId xmlns:p14="http://schemas.microsoft.com/office/powerpoint/2010/main" val="2199739976"/>
              </p:ext>
            </p:extLst>
          </p:nvPr>
        </p:nvGraphicFramePr>
        <p:xfrm>
          <a:off x="6643990" y="2774950"/>
          <a:ext cx="4628847" cy="3109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D3C13E-77D0-4398-85D4-2B2E12CB9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6D12-5214-4132-8BDC-D3C49E23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F2185-3C0A-49BD-B0D2-30D7AAFD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0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4BEC34-590A-46E2-8091-B2777D33B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040" y="724868"/>
            <a:ext cx="4386945" cy="639955"/>
          </a:xfrm>
        </p:spPr>
        <p:txBody>
          <a:bodyPr/>
          <a:lstStyle/>
          <a:p>
            <a:r>
              <a:rPr lang="en-US" dirty="0"/>
              <a:t>2-Year action plan</a:t>
            </a:r>
          </a:p>
        </p:txBody>
      </p:sp>
      <p:sp>
        <p:nvSpPr>
          <p:cNvPr id="181" name="Text Placeholder 180">
            <a:extLst>
              <a:ext uri="{FF2B5EF4-FFF2-40B4-BE49-F238E27FC236}">
                <a16:creationId xmlns:a16="http://schemas.microsoft.com/office/drawing/2014/main" id="{8A547429-2805-4AC2-8467-3F72E37C584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058310"/>
            <a:ext cx="1440088" cy="469597"/>
          </a:xfrm>
        </p:spPr>
        <p:txBody>
          <a:bodyPr/>
          <a:lstStyle/>
          <a:p>
            <a:r>
              <a:rPr lang="en-ZA" dirty="0"/>
              <a:t>Supply volunteers​</a:t>
            </a:r>
          </a:p>
        </p:txBody>
      </p:sp>
      <p:sp>
        <p:nvSpPr>
          <p:cNvPr id="182" name="Text Placeholder 181">
            <a:extLst>
              <a:ext uri="{FF2B5EF4-FFF2-40B4-BE49-F238E27FC236}">
                <a16:creationId xmlns:a16="http://schemas.microsoft.com/office/drawing/2014/main" id="{2C97C993-8319-48B9-8E83-2F9B68A1CFA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058310"/>
            <a:ext cx="1440088" cy="469597"/>
          </a:xfrm>
        </p:spPr>
        <p:txBody>
          <a:bodyPr/>
          <a:lstStyle/>
          <a:p>
            <a:r>
              <a:rPr lang="en-ZA" dirty="0"/>
              <a:t>Run focus groups</a:t>
            </a:r>
            <a:r>
              <a:rPr lang="en-US" dirty="0"/>
              <a:t>​</a:t>
            </a:r>
          </a:p>
        </p:txBody>
      </p:sp>
      <p:sp>
        <p:nvSpPr>
          <p:cNvPr id="183" name="Text Placeholder 182">
            <a:extLst>
              <a:ext uri="{FF2B5EF4-FFF2-40B4-BE49-F238E27FC236}">
                <a16:creationId xmlns:a16="http://schemas.microsoft.com/office/drawing/2014/main" id="{263BC967-76B0-4564-805B-AEFB5BB2D42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058310"/>
            <a:ext cx="1440088" cy="469597"/>
          </a:xfrm>
        </p:spPr>
        <p:txBody>
          <a:bodyPr/>
          <a:lstStyle/>
          <a:p>
            <a:r>
              <a:rPr lang="en-ZA" dirty="0"/>
              <a:t>Gather feedback</a:t>
            </a:r>
            <a:r>
              <a:rPr lang="en-US" dirty="0"/>
              <a:t>​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6CAE86E-131D-47BD-A66D-E478F7FF903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96804" y="2618463"/>
            <a:ext cx="10210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B5BDF10-9481-4828-924F-880B3E77B9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027930"/>
            <a:ext cx="495300" cy="652276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B3876F-6429-4C62-B8DC-4613F5941D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027930"/>
            <a:ext cx="495300" cy="652276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E7A816-3856-45FA-A1D4-27A001C38C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30365" y="3027930"/>
            <a:ext cx="615309" cy="652276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51BCBC4-180E-41CE-A601-3AE2031623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027930"/>
            <a:ext cx="495300" cy="6522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569E36-061E-4A05-877C-D6A852A3BF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027930"/>
            <a:ext cx="615310" cy="652276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AB7A3A-2F5D-49DB-8E2F-0A5541088F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027930"/>
            <a:ext cx="495300" cy="652276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C314328-26C3-4231-A5FE-0814BEA513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027930"/>
            <a:ext cx="495300" cy="652276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5CFA07F-6771-4F57-857D-A47B2212B4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77978" y="3027930"/>
            <a:ext cx="615310" cy="652276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25D9290-1B2E-48F3-A3B3-BCAF7D15A8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027930"/>
            <a:ext cx="495300" cy="652276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F85BF40-CA9A-44D7-92A0-FEE43C5BEE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027930"/>
            <a:ext cx="495300" cy="652276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8447F8F-7B7E-46BF-B3B9-DC9AD314895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46420" y="3027930"/>
            <a:ext cx="615310" cy="652276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A469DC-33CD-4153-BDC0-6474E3E502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027930"/>
            <a:ext cx="495300" cy="652276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84" name="Text Placeholder 183">
            <a:extLst>
              <a:ext uri="{FF2B5EF4-FFF2-40B4-BE49-F238E27FC236}">
                <a16:creationId xmlns:a16="http://schemas.microsoft.com/office/drawing/2014/main" id="{2DF3FACC-C19C-4295-A145-DD696E690D5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4003137"/>
            <a:ext cx="1440088" cy="408780"/>
          </a:xfrm>
        </p:spPr>
        <p:txBody>
          <a:bodyPr/>
          <a:lstStyle/>
          <a:p>
            <a:r>
              <a:rPr lang="en-ZA" dirty="0"/>
              <a:t>Test with restaurants</a:t>
            </a:r>
            <a:r>
              <a:rPr lang="en-US" dirty="0"/>
              <a:t>​</a:t>
            </a:r>
          </a:p>
        </p:txBody>
      </p:sp>
      <p:sp>
        <p:nvSpPr>
          <p:cNvPr id="185" name="Text Placeholder 184">
            <a:extLst>
              <a:ext uri="{FF2B5EF4-FFF2-40B4-BE49-F238E27FC236}">
                <a16:creationId xmlns:a16="http://schemas.microsoft.com/office/drawing/2014/main" id="{7FCE7584-C471-4D46-82BD-B9BDC24C3B2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4003137"/>
            <a:ext cx="1440088" cy="408780"/>
          </a:xfrm>
        </p:spPr>
        <p:txBody>
          <a:bodyPr/>
          <a:lstStyle/>
          <a:p>
            <a:r>
              <a:rPr lang="en-ZA" dirty="0"/>
              <a:t>Regional launch</a:t>
            </a:r>
            <a:r>
              <a:rPr lang="en-US" dirty="0"/>
              <a:t>​</a:t>
            </a:r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F1639AA1-9BA9-4AA6-90E0-4613A08F00E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4003137"/>
            <a:ext cx="1440088" cy="408780"/>
          </a:xfrm>
        </p:spPr>
        <p:txBody>
          <a:bodyPr/>
          <a:lstStyle/>
          <a:p>
            <a:r>
              <a:rPr lang="en-ZA" dirty="0"/>
              <a:t>Deliver to consumers</a:t>
            </a:r>
            <a:r>
              <a:rPr lang="en-US" dirty="0"/>
              <a:t>​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0834262-06B4-4DBC-A5E6-E7BD1AF9C1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6804" y="4449901"/>
            <a:ext cx="10210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733E4A2-1758-420E-859C-2F516F58B0F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871997"/>
            <a:ext cx="495300" cy="652272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D840586-89F9-4DD4-876D-EF2C849CB4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871997"/>
            <a:ext cx="495300" cy="652272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B3160EC-D569-4BEB-9929-47F635331DE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30365" y="4871997"/>
            <a:ext cx="615309" cy="652272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365A3B0-D56F-42E4-AE44-43ED217E1E3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871997"/>
            <a:ext cx="495300" cy="652272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C40B3A8-12BD-48DF-9C40-1CC279A1DDC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871997"/>
            <a:ext cx="615310" cy="652272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311D64-FD70-48DD-9EF5-CE9A1AB4E3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871997"/>
            <a:ext cx="495300" cy="652272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6AFABD2-DEFC-4F2E-8EBC-A3277EAB33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871997"/>
            <a:ext cx="495300" cy="652272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4F18B60-CA9A-455D-9DA7-22DA3F64BCB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77978" y="4871997"/>
            <a:ext cx="615310" cy="65227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D5782D3-BFB1-4EF7-B540-263CE11AEC6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871997"/>
            <a:ext cx="495300" cy="652272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B8D4C60-1C91-47B2-8BC2-B60EBD95240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871997"/>
            <a:ext cx="495300" cy="652272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509B77-2D8F-49A0-AA13-E9D5FE8B0E2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6420" y="4871997"/>
            <a:ext cx="615310" cy="652272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C9159E3-B140-47B6-B88C-F571AB8EF53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871997"/>
            <a:ext cx="495300" cy="652272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8D0DB1-D814-4CB6-BC31-E9A17F1D8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9ED2886-A627-444C-B124-EC0246427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44DB28-657B-406F-B86E-512A5B493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A14293-A8F8-4C4D-B9C4-9EB927A2B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E123F5-0373-4FDD-8338-7A2FF55E5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532898"/>
            <a:ext cx="6313957" cy="344415"/>
            <a:chOff x="2750737" y="2675138"/>
            <a:chExt cx="6313957" cy="34441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A6C16F-E6DE-487C-9AE8-436FAF2BE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F5AFE4-1394-4C59-8DB8-DC23E3EA7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495E9A0-DBFB-4894-BFE2-04AFDE784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E6753B-DB27-4801-BF33-38E7B32D7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AC7C-A5D5-4C9E-BC51-2D10C08B5D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E96995-8FE4-4D3C-9AF3-F9D01916D3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9E32DD1-F569-4B45-A93B-6C85D1883B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D60F81D-8204-446B-ADB2-1B705B115BC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F6C51E1-19CD-46D3-898B-8EF3742D6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146DFD-855F-48A1-A626-24FBCDBECB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DC3F88-7D23-4813-8427-79D9B8B8A3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6D8E890-E0C9-4789-9CE8-13EB75271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55617D2-8FCB-4048-822C-42CDA05ABF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48D4D6D-40EC-4585-AADE-B3A1B62FB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ED2CE2E-4BF1-4266-A47A-7313A3EACB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6A6500-7BA0-4658-8B46-069B0DC37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59" name="Oval 234">
              <a:extLst>
                <a:ext uri="{FF2B5EF4-FFF2-40B4-BE49-F238E27FC236}">
                  <a16:creationId xmlns:a16="http://schemas.microsoft.com/office/drawing/2014/main" id="{047ED61C-F190-4E32-B2D5-F45F4EBD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236">
              <a:extLst>
                <a:ext uri="{FF2B5EF4-FFF2-40B4-BE49-F238E27FC236}">
                  <a16:creationId xmlns:a16="http://schemas.microsoft.com/office/drawing/2014/main" id="{980DAD6C-931F-4C38-A9EA-FF9D90E71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238">
              <a:extLst>
                <a:ext uri="{FF2B5EF4-FFF2-40B4-BE49-F238E27FC236}">
                  <a16:creationId xmlns:a16="http://schemas.microsoft.com/office/drawing/2014/main" id="{023A6C19-6B13-45DE-A2C4-6BC16ADC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240">
              <a:extLst>
                <a:ext uri="{FF2B5EF4-FFF2-40B4-BE49-F238E27FC236}">
                  <a16:creationId xmlns:a16="http://schemas.microsoft.com/office/drawing/2014/main" id="{1E5FCAD4-14B0-4A5C-91CC-22561A803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242">
              <a:extLst>
                <a:ext uri="{FF2B5EF4-FFF2-40B4-BE49-F238E27FC236}">
                  <a16:creationId xmlns:a16="http://schemas.microsoft.com/office/drawing/2014/main" id="{75E52F31-25FF-42A5-A6CA-B8CB5815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244">
              <a:extLst>
                <a:ext uri="{FF2B5EF4-FFF2-40B4-BE49-F238E27FC236}">
                  <a16:creationId xmlns:a16="http://schemas.microsoft.com/office/drawing/2014/main" id="{CACCA1F2-BB61-439F-BAF5-CC683F03C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246">
              <a:extLst>
                <a:ext uri="{FF2B5EF4-FFF2-40B4-BE49-F238E27FC236}">
                  <a16:creationId xmlns:a16="http://schemas.microsoft.com/office/drawing/2014/main" id="{A87097D1-1D49-4BA0-94D3-1C5E53220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248">
              <a:extLst>
                <a:ext uri="{FF2B5EF4-FFF2-40B4-BE49-F238E27FC236}">
                  <a16:creationId xmlns:a16="http://schemas.microsoft.com/office/drawing/2014/main" id="{E18E8A20-3FB9-485D-8CB9-29D9AE712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250">
              <a:extLst>
                <a:ext uri="{FF2B5EF4-FFF2-40B4-BE49-F238E27FC236}">
                  <a16:creationId xmlns:a16="http://schemas.microsoft.com/office/drawing/2014/main" id="{0E248122-1B08-46CF-91D2-E604D4D7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252">
              <a:extLst>
                <a:ext uri="{FF2B5EF4-FFF2-40B4-BE49-F238E27FC236}">
                  <a16:creationId xmlns:a16="http://schemas.microsoft.com/office/drawing/2014/main" id="{F4478416-ADCB-4D84-9691-F4D441D84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254">
              <a:extLst>
                <a:ext uri="{FF2B5EF4-FFF2-40B4-BE49-F238E27FC236}">
                  <a16:creationId xmlns:a16="http://schemas.microsoft.com/office/drawing/2014/main" id="{3C62CD11-D97E-44A5-BE35-29EA088BC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256">
              <a:extLst>
                <a:ext uri="{FF2B5EF4-FFF2-40B4-BE49-F238E27FC236}">
                  <a16:creationId xmlns:a16="http://schemas.microsoft.com/office/drawing/2014/main" id="{F155F3A6-AAD9-44AE-A4F6-02586DA4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D0E82A1-3202-4E11-BEFE-34D5034D8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856888"/>
            <a:ext cx="8510121" cy="0"/>
            <a:chOff x="1504814" y="2488864"/>
            <a:chExt cx="8510121" cy="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3D119CA-4002-4D3B-9BFA-706C899B5C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07D269-2F16-4208-96FC-CC1569871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39EAEA-F021-43F3-8ED5-D2C4FAE132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24ED70A-C65E-4084-A2EF-AB7BBD3C22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3740C5C-0AAB-4623-81A1-5672250A77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8888A7-81A4-45C3-AB87-8B4D7C4FE0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5C87CFD-B6C7-42B2-B8A1-8C1565BDB67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9B0B8BE-7DE5-4390-826C-2D8178C6D8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8BC6E73-6C77-4197-956B-4EC96258E7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85A7599-C399-4F8F-B291-820699A42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11CB9-61A1-432D-B6C4-5AE81E3550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B975422-90CC-4DD6-8B71-B8040678B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761161"/>
            <a:ext cx="8858463" cy="174171"/>
            <a:chOff x="1835966" y="4162015"/>
            <a:chExt cx="8858463" cy="174171"/>
          </a:xfrm>
        </p:grpSpPr>
        <p:sp>
          <p:nvSpPr>
            <p:cNvPr id="84" name="Oval 234">
              <a:extLst>
                <a:ext uri="{FF2B5EF4-FFF2-40B4-BE49-F238E27FC236}">
                  <a16:creationId xmlns:a16="http://schemas.microsoft.com/office/drawing/2014/main" id="{2B81A66D-6A7C-40E2-B5FF-869A4DA3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236">
              <a:extLst>
                <a:ext uri="{FF2B5EF4-FFF2-40B4-BE49-F238E27FC236}">
                  <a16:creationId xmlns:a16="http://schemas.microsoft.com/office/drawing/2014/main" id="{AE38FA8D-AC58-40E5-A464-68D0E3536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238">
              <a:extLst>
                <a:ext uri="{FF2B5EF4-FFF2-40B4-BE49-F238E27FC236}">
                  <a16:creationId xmlns:a16="http://schemas.microsoft.com/office/drawing/2014/main" id="{29FDC47B-DA6F-4F9D-A84E-7502E0B2E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240">
              <a:extLst>
                <a:ext uri="{FF2B5EF4-FFF2-40B4-BE49-F238E27FC236}">
                  <a16:creationId xmlns:a16="http://schemas.microsoft.com/office/drawing/2014/main" id="{BCE033F3-26DF-4609-88F4-56876269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242">
              <a:extLst>
                <a:ext uri="{FF2B5EF4-FFF2-40B4-BE49-F238E27FC236}">
                  <a16:creationId xmlns:a16="http://schemas.microsoft.com/office/drawing/2014/main" id="{3530FEBE-B289-47D0-9039-5C46B162D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A0B3036E-CA64-4F05-814E-33A3AF310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246">
              <a:extLst>
                <a:ext uri="{FF2B5EF4-FFF2-40B4-BE49-F238E27FC236}">
                  <a16:creationId xmlns:a16="http://schemas.microsoft.com/office/drawing/2014/main" id="{FE9D0F44-1E3D-4F66-8E1E-608D1D494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48">
              <a:extLst>
                <a:ext uri="{FF2B5EF4-FFF2-40B4-BE49-F238E27FC236}">
                  <a16:creationId xmlns:a16="http://schemas.microsoft.com/office/drawing/2014/main" id="{DBB10648-1A70-408D-A5C2-10487C5B5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50">
              <a:extLst>
                <a:ext uri="{FF2B5EF4-FFF2-40B4-BE49-F238E27FC236}">
                  <a16:creationId xmlns:a16="http://schemas.microsoft.com/office/drawing/2014/main" id="{9434C909-1F54-485B-85BD-C6D1C8EAD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52">
              <a:extLst>
                <a:ext uri="{FF2B5EF4-FFF2-40B4-BE49-F238E27FC236}">
                  <a16:creationId xmlns:a16="http://schemas.microsoft.com/office/drawing/2014/main" id="{BDE009B3-A7B9-4A24-A04C-B4B96C02F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54">
              <a:extLst>
                <a:ext uri="{FF2B5EF4-FFF2-40B4-BE49-F238E27FC236}">
                  <a16:creationId xmlns:a16="http://schemas.microsoft.com/office/drawing/2014/main" id="{ECF75225-8AA4-4B78-B264-6ABBD52F75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56">
              <a:extLst>
                <a:ext uri="{FF2B5EF4-FFF2-40B4-BE49-F238E27FC236}">
                  <a16:creationId xmlns:a16="http://schemas.microsoft.com/office/drawing/2014/main" id="{16E06311-254B-4809-B68A-6AEBABD9E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0492E-69FD-4135-B168-40C9FB87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0AE96-12BF-4FFE-AD7A-733D56E8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DE9A4-C0DA-4DD3-A1DB-33C09F0D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9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65BBA0-595D-4970-8768-2D8DC31F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0889" y="729426"/>
            <a:ext cx="5903262" cy="635397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4091BEB8-367A-43EC-85AA-BF46CFFE3E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61647" cy="6858000"/>
          </a:xfrm>
        </p:spPr>
      </p:pic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94678FE0-8A28-40C4-8A79-E0938ED9D23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29831123"/>
              </p:ext>
            </p:extLst>
          </p:nvPr>
        </p:nvGraphicFramePr>
        <p:xfrm>
          <a:off x="5360988" y="1625600"/>
          <a:ext cx="5814360" cy="386296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62116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965002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42685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124101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520456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12269">
                <a:tc>
                  <a:txBody>
                    <a:bodyPr/>
                    <a:lstStyle/>
                    <a:p>
                      <a:pPr algn="r"/>
                      <a:endParaRPr lang="en-US" sz="1100" cap="all" spc="1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cap="all" spc="100" baseline="0" dirty="0">
                          <a:solidFill>
                            <a:schemeClr val="bg1"/>
                          </a:solidFill>
                          <a:latin typeface="+mn-lt"/>
                        </a:rPr>
                        <a:t>Year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cap="all" spc="100" baseline="0" dirty="0">
                          <a:solidFill>
                            <a:schemeClr val="bg1"/>
                          </a:solidFill>
                          <a:latin typeface="+mn-lt"/>
                        </a:rPr>
                        <a:t>Year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cap="all" spc="100" baseline="0" dirty="0">
                          <a:solidFill>
                            <a:schemeClr val="bg1"/>
                          </a:solidFill>
                          <a:latin typeface="+mn-lt"/>
                        </a:rPr>
                        <a:t>year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000" b="0" cap="all" spc="1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28480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u="none" strike="noStrike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Income</a:t>
                      </a:r>
                      <a:endParaRPr lang="en-US" sz="1000" b="0" i="0" cap="non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2967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u="none" strike="noStrike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  Users</a:t>
                      </a:r>
                      <a:r>
                        <a:rPr lang="en-US" sz="1000" b="0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US" sz="1000" b="0" i="0" cap="non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50,000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400,000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1,600,000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28073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u="none" strike="noStrike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  Sales</a:t>
                      </a:r>
                      <a:r>
                        <a:rPr lang="en-US" sz="1000" b="0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US" sz="1000" b="0" i="0" cap="non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500,000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4,000,000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29167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u="none" strike="noStrike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  Average Price per Sale</a:t>
                      </a:r>
                      <a:r>
                        <a:rPr lang="en-US" sz="1000" b="0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US" sz="1000" b="0" i="0" cap="non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28401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u="none" strike="noStrike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  Revenue @ 15%</a:t>
                      </a:r>
                      <a:r>
                        <a:rPr lang="en-US" sz="1000" b="0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US" sz="1000" b="0" i="0" cap="non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29094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1" u="none" strike="noStrike" cap="all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Gross Profit</a:t>
                      </a:r>
                      <a:r>
                        <a:rPr lang="en-US" sz="1000" b="0" cap="all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US" sz="1000" b="0" i="0" cap="all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1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1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1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27638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u="none" strike="noStrike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Expenses</a:t>
                      </a:r>
                      <a:r>
                        <a:rPr lang="en-US" sz="1000" b="0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US" sz="1000" b="0" i="0" cap="non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u="none" strike="noStrik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297872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  Sales &amp; Marketing</a:t>
                      </a:r>
                      <a:r>
                        <a:rPr lang="en-US" sz="1000" b="0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US" sz="1000" b="0" i="0" cap="non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5,062,500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38,400,000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151,200,000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283153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  Customer Service</a:t>
                      </a:r>
                      <a:r>
                        <a:rPr lang="en-US" sz="1000" b="0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US" sz="1000" b="0" i="0" cap="non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1,687,500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9,600,000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21,600,000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  Product Development</a:t>
                      </a:r>
                      <a:r>
                        <a:rPr lang="en-US" sz="1000" b="0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US" sz="1000" b="0" i="0" cap="non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562,500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10,800,000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27551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000" b="0" u="none" strike="noStrike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  Research</a:t>
                      </a:r>
                      <a:r>
                        <a:rPr lang="en-US" sz="1000" b="0" cap="none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US" sz="1000" b="0" i="0" cap="none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281,250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4,320,000</a:t>
                      </a:r>
                      <a:r>
                        <a:rPr lang="en-US" sz="1000" b="0" spc="1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2%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29094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1" u="none" strike="noStrike" cap="all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 Expenses</a:t>
                      </a:r>
                      <a:r>
                        <a:rPr lang="en-US" sz="1000" b="0" cap="all" spc="1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US" sz="1000" b="0" i="0" cap="all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1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7,593,750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1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52,800,000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1" u="none" strike="noStrike" spc="100" baseline="0" dirty="0">
                          <a:solidFill>
                            <a:schemeClr val="bg1"/>
                          </a:solidFill>
                          <a:effectLst/>
                        </a:rPr>
                        <a:t>187,920,000</a:t>
                      </a:r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000" b="0" i="0" spc="1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B088D-5629-4F27-A688-7D8F606C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96B73-3DB1-42C1-B9F3-8004C438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5283C-F40F-4ABA-B7D5-4D429358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1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CA603AC-5F09-4172-B827-21ECEF31D29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" y="1"/>
            <a:ext cx="12192000" cy="2514600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E42B77E8-86D2-4C4A-92F3-FA50CA29A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3903" y="1655011"/>
            <a:ext cx="6324194" cy="639955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D09E476D-CF8F-4307-A36B-1F5894EA19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4345" y="2757949"/>
            <a:ext cx="1451493" cy="1462225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C543B95-CC2A-43AF-8E80-69D99489FB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4655" y="4463647"/>
            <a:ext cx="2330873" cy="442298"/>
          </a:xfrm>
        </p:spPr>
        <p:txBody>
          <a:bodyPr/>
          <a:lstStyle/>
          <a:p>
            <a:r>
              <a:rPr lang="en-US" dirty="0"/>
              <a:t>Takuma Hayashi​​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BF343B15-3257-4407-B434-31E6EC4A23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4655" y="4779469"/>
            <a:ext cx="2330873" cy="442298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ACDC0E3A-C523-4A72-AB20-D5CCD8EC350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3091" y="2757949"/>
            <a:ext cx="1451493" cy="1462225"/>
          </a:xfrm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9C39F70-1E74-46B7-8760-8ECC824DF6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93400" y="4463647"/>
            <a:ext cx="2330874" cy="442298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634001A-D9D3-4692-AE2E-FE9492A7AAA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93400" y="4779469"/>
            <a:ext cx="2330874" cy="442298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912CDAE5-9317-4FEF-BBBB-F039E2F4D5D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1836" y="2757949"/>
            <a:ext cx="1451493" cy="1462225"/>
          </a:xfrm>
        </p:spPr>
      </p:pic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66064C23-F139-481C-9260-C19ED014FC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82145" y="4463647"/>
            <a:ext cx="2330875" cy="442298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48ADAD9-E74B-4C48-9036-93E316E3102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82145" y="4779469"/>
            <a:ext cx="2330875" cy="442298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56" name="Picture Placeholder 55" descr="Team member headshot">
            <a:extLst>
              <a:ext uri="{FF2B5EF4-FFF2-40B4-BE49-F238E27FC236}">
                <a16:creationId xmlns:a16="http://schemas.microsoft.com/office/drawing/2014/main" id="{33B07874-5AEE-45AD-A349-FA4231ACF4D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0582" y="2757949"/>
            <a:ext cx="1451493" cy="1462225"/>
          </a:xfrm>
        </p:spPr>
      </p:pic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137D290-EF9E-4CB2-91B3-F0B2E05665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70891" y="4463647"/>
            <a:ext cx="2330875" cy="442298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44B24B6-CE9D-4120-AAD8-258A2C00FD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70891" y="4779469"/>
            <a:ext cx="2330875" cy="442298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66B88-47ED-40B0-9A2E-53DC35A6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7954A-6DFD-454A-A289-6522993C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78CDB-2571-4835-84A4-38387764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69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93EF3B15-4BD3-4A0E-888F-84DF64F7E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3903" y="724868"/>
            <a:ext cx="6324194" cy="639955"/>
          </a:xfrm>
        </p:spPr>
        <p:txBody>
          <a:bodyPr/>
          <a:lstStyle/>
          <a:p>
            <a:r>
              <a:rPr lang="en-US" dirty="0"/>
              <a:t>The full team</a:t>
            </a:r>
          </a:p>
        </p:txBody>
      </p:sp>
      <p:pic>
        <p:nvPicPr>
          <p:cNvPr id="105" name="Picture Placeholder 104" descr="Team member headshot">
            <a:extLst>
              <a:ext uri="{FF2B5EF4-FFF2-40B4-BE49-F238E27FC236}">
                <a16:creationId xmlns:a16="http://schemas.microsoft.com/office/drawing/2014/main" id="{15BAC8B3-C5D8-40D0-B60B-AFE9059FA52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488" y="1979244"/>
            <a:ext cx="1097876" cy="1097875"/>
          </a:xfrm>
        </p:spPr>
      </p:pic>
      <p:sp>
        <p:nvSpPr>
          <p:cNvPr id="91" name="Text Placeholder 90" descr="Team member headshot">
            <a:extLst>
              <a:ext uri="{FF2B5EF4-FFF2-40B4-BE49-F238E27FC236}">
                <a16:creationId xmlns:a16="http://schemas.microsoft.com/office/drawing/2014/main" id="{0B88267A-BAFE-4487-9297-B482A235E4C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485530" y="3269516"/>
            <a:ext cx="2085792" cy="274650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81" name="Text Placeholder 80" descr="Team member headshot">
            <a:extLst>
              <a:ext uri="{FF2B5EF4-FFF2-40B4-BE49-F238E27FC236}">
                <a16:creationId xmlns:a16="http://schemas.microsoft.com/office/drawing/2014/main" id="{B85651E0-CD6F-4DFD-9406-EC318874C4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85529" y="3495484"/>
            <a:ext cx="2085792" cy="365125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113" name="Picture Placeholder 112" descr="Team member headshot">
            <a:extLst>
              <a:ext uri="{FF2B5EF4-FFF2-40B4-BE49-F238E27FC236}">
                <a16:creationId xmlns:a16="http://schemas.microsoft.com/office/drawing/2014/main" id="{69CCDDF6-8130-42D7-8693-338E2A1D55A3}"/>
              </a:ext>
            </a:extLst>
          </p:cNvPr>
          <p:cNvPicPr>
            <a:picLocks noGrp="1" noChangeAspect="1"/>
          </p:cNvPicPr>
          <p:nvPr>
            <p:ph type="pic" sz="quarter" idx="6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488" y="4028080"/>
            <a:ext cx="1097876" cy="1097875"/>
          </a:xfrm>
        </p:spPr>
      </p:pic>
      <p:sp>
        <p:nvSpPr>
          <p:cNvPr id="103" name="Text Placeholder 102" descr="Team member headshot">
            <a:extLst>
              <a:ext uri="{FF2B5EF4-FFF2-40B4-BE49-F238E27FC236}">
                <a16:creationId xmlns:a16="http://schemas.microsoft.com/office/drawing/2014/main" id="{859F66CD-4DD6-47B9-87C8-3A467B7E7CB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485530" y="5320273"/>
            <a:ext cx="2085792" cy="274650"/>
          </a:xfrm>
        </p:spPr>
        <p:txBody>
          <a:bodyPr/>
          <a:lstStyle/>
          <a:p>
            <a:r>
              <a:rPr lang="en-US" dirty="0"/>
              <a:t>Graham Barnes​</a:t>
            </a:r>
          </a:p>
        </p:txBody>
      </p:sp>
      <p:sp>
        <p:nvSpPr>
          <p:cNvPr id="95" name="Text Placeholder 94" descr="Team member headshot">
            <a:extLst>
              <a:ext uri="{FF2B5EF4-FFF2-40B4-BE49-F238E27FC236}">
                <a16:creationId xmlns:a16="http://schemas.microsoft.com/office/drawing/2014/main" id="{00ADF2A5-D87B-4F11-B024-DDE4A0FD8D7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485442" y="5546241"/>
            <a:ext cx="2085792" cy="365125"/>
          </a:xfrm>
        </p:spPr>
        <p:txBody>
          <a:bodyPr/>
          <a:lstStyle/>
          <a:p>
            <a:r>
              <a:rPr lang="en-US" dirty="0"/>
              <a:t>SEO Strategist​</a:t>
            </a:r>
          </a:p>
        </p:txBody>
      </p:sp>
      <p:pic>
        <p:nvPicPr>
          <p:cNvPr id="107" name="Picture Placeholder 106" descr="Team member headshot">
            <a:extLst>
              <a:ext uri="{FF2B5EF4-FFF2-40B4-BE49-F238E27FC236}">
                <a16:creationId xmlns:a16="http://schemas.microsoft.com/office/drawing/2014/main" id="{35546592-CC1F-4749-BA69-86E0A4DBD95F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776" y="1979244"/>
            <a:ext cx="1097876" cy="1097875"/>
          </a:xfrm>
        </p:spPr>
      </p:pic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A0D27026-1B90-4A2B-860E-1B4CA9AA53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59819" y="3269516"/>
            <a:ext cx="2085792" cy="274650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7A860577-52C5-4774-92D0-F268FC3A55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59818" y="3495484"/>
            <a:ext cx="2085793" cy="36512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115" name="Picture Placeholder 114" descr="Team member headshot">
            <a:extLst>
              <a:ext uri="{FF2B5EF4-FFF2-40B4-BE49-F238E27FC236}">
                <a16:creationId xmlns:a16="http://schemas.microsoft.com/office/drawing/2014/main" id="{FB9E7DBB-0E41-4B84-9484-2CCF86F23C61}"/>
              </a:ext>
            </a:extLst>
          </p:cNvPr>
          <p:cNvPicPr>
            <a:picLocks noGrp="1" noChangeAspect="1"/>
          </p:cNvPicPr>
          <p:nvPr>
            <p:ph type="pic" sz="quarter" idx="6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776" y="4028080"/>
            <a:ext cx="1097876" cy="1097875"/>
          </a:xfrm>
        </p:spPr>
      </p:pic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38FAFF1D-49C8-4980-8507-3247F26971A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859819" y="5320273"/>
            <a:ext cx="2085792" cy="274650"/>
          </a:xfrm>
        </p:spPr>
        <p:txBody>
          <a:bodyPr/>
          <a:lstStyle/>
          <a:p>
            <a:r>
              <a:rPr lang="en-US" dirty="0"/>
              <a:t>Rowan Murphy​</a:t>
            </a:r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97DF1128-FF5E-4AF2-B354-E41DA4B915A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859730" y="5546241"/>
            <a:ext cx="2085793" cy="365125"/>
          </a:xfrm>
        </p:spPr>
        <p:txBody>
          <a:bodyPr/>
          <a:lstStyle/>
          <a:p>
            <a:r>
              <a:rPr lang="en-US" dirty="0"/>
              <a:t>Product Designer​</a:t>
            </a:r>
          </a:p>
        </p:txBody>
      </p:sp>
      <p:pic>
        <p:nvPicPr>
          <p:cNvPr id="109" name="Picture Placeholder 108" descr="Team member headshot">
            <a:extLst>
              <a:ext uri="{FF2B5EF4-FFF2-40B4-BE49-F238E27FC236}">
                <a16:creationId xmlns:a16="http://schemas.microsoft.com/office/drawing/2014/main" id="{4F06BDB5-C319-4DFA-A70D-454123F4D957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8064" y="1979244"/>
            <a:ext cx="1097876" cy="1097875"/>
          </a:xfrm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E2B272CD-6469-4E27-93B9-5C302616ED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4108" y="3269684"/>
            <a:ext cx="2085792" cy="274650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785799F5-7503-4965-9A7A-27203330C1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4107" y="3495484"/>
            <a:ext cx="2085791" cy="3651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117" name="Picture Placeholder 116" descr="Team member headshot">
            <a:extLst>
              <a:ext uri="{FF2B5EF4-FFF2-40B4-BE49-F238E27FC236}">
                <a16:creationId xmlns:a16="http://schemas.microsoft.com/office/drawing/2014/main" id="{DC774B8A-942B-4987-93E0-BAA81AF201B8}"/>
              </a:ext>
            </a:extLst>
          </p:cNvPr>
          <p:cNvPicPr>
            <a:picLocks noGrp="1" noChangeAspect="1"/>
          </p:cNvPicPr>
          <p:nvPr>
            <p:ph type="pic" sz="quarter" idx="64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8064" y="4028080"/>
            <a:ext cx="1097876" cy="1097875"/>
          </a:xfrm>
        </p:spPr>
      </p:pic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A305CA8D-6513-48DA-B108-18C832FA535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34108" y="5320441"/>
            <a:ext cx="2085792" cy="274650"/>
          </a:xfrm>
        </p:spPr>
        <p:txBody>
          <a:bodyPr/>
          <a:lstStyle/>
          <a:p>
            <a:r>
              <a:rPr lang="en-US" dirty="0"/>
              <a:t>Elizabeth Moore​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5F308DB6-A233-4672-9DA8-944ED92E3BC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234063" y="5546241"/>
            <a:ext cx="2085791" cy="365125"/>
          </a:xfrm>
        </p:spPr>
        <p:txBody>
          <a:bodyPr/>
          <a:lstStyle/>
          <a:p>
            <a:r>
              <a:rPr lang="en-US" dirty="0"/>
              <a:t>Content Developer​</a:t>
            </a:r>
          </a:p>
        </p:txBody>
      </p:sp>
      <p:pic>
        <p:nvPicPr>
          <p:cNvPr id="111" name="Picture Placeholder 110" descr="Team member headshot">
            <a:extLst>
              <a:ext uri="{FF2B5EF4-FFF2-40B4-BE49-F238E27FC236}">
                <a16:creationId xmlns:a16="http://schemas.microsoft.com/office/drawing/2014/main" id="{162AC214-D8C5-4412-9548-51682304C4CD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2352" y="1979244"/>
            <a:ext cx="1097876" cy="1097875"/>
          </a:xfr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0690B372-5979-482A-9D2C-593FDD85F5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08394" y="3269516"/>
            <a:ext cx="2085792" cy="274650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851DAE6F-47E1-4988-BBD2-E7A3D8FD23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08391" y="3495484"/>
            <a:ext cx="2085791" cy="36512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pic>
        <p:nvPicPr>
          <p:cNvPr id="119" name="Picture Placeholder 118" descr="Team member headshot">
            <a:extLst>
              <a:ext uri="{FF2B5EF4-FFF2-40B4-BE49-F238E27FC236}">
                <a16:creationId xmlns:a16="http://schemas.microsoft.com/office/drawing/2014/main" id="{E00A4EF5-974D-4683-B7A3-25C255AADF90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2352" y="4028080"/>
            <a:ext cx="1097876" cy="1097875"/>
          </a:xfrm>
        </p:spPr>
      </p:pic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55097C17-C7A3-4A8D-A8FC-97894A7D66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08394" y="5320273"/>
            <a:ext cx="2085792" cy="274650"/>
          </a:xfrm>
        </p:spPr>
        <p:txBody>
          <a:bodyPr/>
          <a:lstStyle/>
          <a:p>
            <a:r>
              <a:rPr lang="en-US" dirty="0"/>
              <a:t>Robin Kline​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B952FEC-279D-428A-BDF1-26C1EF2702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08391" y="5546241"/>
            <a:ext cx="2085791" cy="365125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B9722-F7F2-4E6C-B4B6-AC35DD1F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4860CE-946B-4807-851A-B754F6907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ADB4-60C4-46DB-9AAA-62668064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0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DB452DE9-A1A2-4346-90EA-44FE6391E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3903" y="724868"/>
            <a:ext cx="6324194" cy="639955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4D16F759-86DA-4600-97EF-5CAD7D1E25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85758" y="2399173"/>
            <a:ext cx="1611892" cy="1151632"/>
          </a:xfrm>
        </p:spPr>
        <p:txBody>
          <a:bodyPr/>
          <a:lstStyle/>
          <a:p>
            <a:r>
              <a:rPr lang="en-US" dirty="0"/>
              <a:t>$12K</a:t>
            </a:r>
          </a:p>
        </p:txBody>
      </p:sp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ABEA5C33-3B3A-4AB6-B3F3-06495CBFF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3300929"/>
              </p:ext>
            </p:extLst>
          </p:nvPr>
        </p:nvGraphicFramePr>
        <p:xfrm>
          <a:off x="502019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4565C9-1B33-44A7-8B4E-CF1D53C96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0511" y="4059648"/>
            <a:ext cx="2382386" cy="613702"/>
          </a:xfrm>
        </p:spPr>
        <p:txBody>
          <a:bodyPr/>
          <a:lstStyle/>
          <a:p>
            <a:r>
              <a:rPr lang="en-ZA" dirty="0"/>
              <a:t>Retail sales</a:t>
            </a:r>
            <a:r>
              <a:rPr lang="en-US" dirty="0"/>
              <a:t>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93BA8D6-A9D1-4162-8B51-7663FA155A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0511" y="4651391"/>
            <a:ext cx="2382386" cy="857935"/>
          </a:xfrm>
        </p:spPr>
        <p:txBody>
          <a:bodyPr/>
          <a:lstStyle/>
          <a:p>
            <a:r>
              <a:rPr lang="en-ZA" dirty="0"/>
              <a:t>Revenue obtained from restaurant online market </a:t>
            </a:r>
            <a:r>
              <a:rPr lang="en-US" dirty="0"/>
              <a:t>​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A3B30E8E-71D7-45D1-8C42-A9DCD85C7A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69286" y="2399173"/>
            <a:ext cx="1611892" cy="1151632"/>
          </a:xfrm>
        </p:spPr>
        <p:txBody>
          <a:bodyPr/>
          <a:lstStyle/>
          <a:p>
            <a:r>
              <a:rPr lang="en-US" dirty="0"/>
              <a:t>$14K</a:t>
            </a:r>
          </a:p>
        </p:txBody>
      </p: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14EDA538-C253-43CA-9545-80B5870F1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011214"/>
              </p:ext>
            </p:extLst>
          </p:nvPr>
        </p:nvGraphicFramePr>
        <p:xfrm>
          <a:off x="3197349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4307AAF-82E7-48A5-8333-9CAADF6FBA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4039" y="4059648"/>
            <a:ext cx="2382386" cy="613702"/>
          </a:xfrm>
        </p:spPr>
        <p:txBody>
          <a:bodyPr/>
          <a:lstStyle/>
          <a:p>
            <a:r>
              <a:rPr lang="en-ZA" dirty="0"/>
              <a:t>Angel investments</a:t>
            </a:r>
            <a:r>
              <a:rPr lang="en-US" dirty="0"/>
              <a:t>​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5125558-1CAC-40C9-80FF-C4C7ABBF9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4039" y="4651391"/>
            <a:ext cx="2382386" cy="857935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  <a:r>
              <a:rPr lang="en-US" dirty="0"/>
              <a:t>​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0885CED5-D87F-4E1B-8132-D0A6ABFE04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52814" y="2399173"/>
            <a:ext cx="1611892" cy="1151632"/>
          </a:xfrm>
        </p:spPr>
        <p:txBody>
          <a:bodyPr/>
          <a:lstStyle/>
          <a:p>
            <a:r>
              <a:rPr lang="en-US" dirty="0"/>
              <a:t>$32K</a:t>
            </a:r>
          </a:p>
        </p:txBody>
      </p:sp>
      <p:graphicFrame>
        <p:nvGraphicFramePr>
          <p:cNvPr id="75" name="Chart 74">
            <a:extLst>
              <a:ext uri="{FF2B5EF4-FFF2-40B4-BE49-F238E27FC236}">
                <a16:creationId xmlns:a16="http://schemas.microsoft.com/office/drawing/2014/main" id="{B4354F43-2CA9-412C-ACDF-28CB7E76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14132"/>
              </p:ext>
            </p:extLst>
          </p:nvPr>
        </p:nvGraphicFramePr>
        <p:xfrm>
          <a:off x="5881432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F7D47DD-A5F3-4290-B3FE-5069EDC532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67567" y="4059648"/>
            <a:ext cx="2382386" cy="613702"/>
          </a:xfrm>
        </p:spPr>
        <p:txBody>
          <a:bodyPr/>
          <a:lstStyle/>
          <a:p>
            <a:r>
              <a:rPr lang="en-ZA" dirty="0"/>
              <a:t>Cash</a:t>
            </a:r>
            <a:r>
              <a:rPr lang="en-US" dirty="0"/>
              <a:t>​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2926420-1024-4825-895C-B37935A507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7567" y="4651391"/>
            <a:ext cx="2382386" cy="857935"/>
          </a:xfrm>
        </p:spPr>
        <p:txBody>
          <a:bodyPr/>
          <a:lstStyle/>
          <a:p>
            <a:r>
              <a:rPr lang="en-ZA" dirty="0"/>
              <a:t>Liquid cash we have on hand</a:t>
            </a:r>
            <a:r>
              <a:rPr lang="en-US" dirty="0"/>
              <a:t>​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05CBFD63-584D-437E-B8EE-0580E3A18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6341" y="2399173"/>
            <a:ext cx="1611892" cy="1151632"/>
          </a:xfrm>
        </p:spPr>
        <p:txBody>
          <a:bodyPr/>
          <a:lstStyle/>
          <a:p>
            <a:r>
              <a:rPr lang="en-US" dirty="0"/>
              <a:t>$82K</a:t>
            </a:r>
          </a:p>
        </p:txBody>
      </p:sp>
      <p:graphicFrame>
        <p:nvGraphicFramePr>
          <p:cNvPr id="77" name="Chart 76">
            <a:extLst>
              <a:ext uri="{FF2B5EF4-FFF2-40B4-BE49-F238E27FC236}">
                <a16:creationId xmlns:a16="http://schemas.microsoft.com/office/drawing/2014/main" id="{10650F59-F044-4A7D-9B2C-0620A414F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194570"/>
              </p:ext>
            </p:extLst>
          </p:nvPr>
        </p:nvGraphicFramePr>
        <p:xfrm>
          <a:off x="8564405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4F8266A-5692-4EF5-AA09-740AF79212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51094" y="4059648"/>
            <a:ext cx="2382386" cy="613702"/>
          </a:xfrm>
        </p:spPr>
        <p:txBody>
          <a:bodyPr/>
          <a:lstStyle/>
          <a:p>
            <a:r>
              <a:rPr lang="en-ZA" dirty="0"/>
              <a:t>Shares</a:t>
            </a:r>
            <a:r>
              <a:rPr lang="en-US" dirty="0"/>
              <a:t>​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40C54F2-8A40-4451-A585-EB560CA0B9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51094" y="4651391"/>
            <a:ext cx="2382386" cy="857935"/>
          </a:xfrm>
        </p:spPr>
        <p:txBody>
          <a:bodyPr/>
          <a:lstStyle/>
          <a:p>
            <a:r>
              <a:rPr lang="en-ZA" dirty="0"/>
              <a:t>Number of shares converted into USD</a:t>
            </a:r>
            <a:r>
              <a:rPr lang="en-US" dirty="0"/>
              <a:t>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0B10D-E79F-450D-8121-78C2045E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32658-7910-4A09-A91C-417AD162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E2AC5-A310-481A-8181-EF2B0E8D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3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7C68D5-425C-4465-842E-6EC3B305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901598"/>
            <a:ext cx="3684814" cy="33654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7F7ED61-C894-4A41-AC49-EFA304B05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454764"/>
            <a:ext cx="3684814" cy="2801597"/>
          </a:xfrm>
        </p:spPr>
        <p:txBody>
          <a:bodyPr/>
          <a:lstStyle/>
          <a:p>
            <a:r>
              <a:rPr lang="en-US" dirty="0"/>
              <a:t>At Contoso, we empower businesses to foster collaborative thinking to further drive workplace innovation. By closing the loop on restaurant management, we help businesses streamline their point-of-sale experience. ​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73CF312-33FE-4C78-AF0C-380127412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33651"/>
          <a:stretch/>
        </p:blipFill>
        <p:spPr>
          <a:xfrm>
            <a:off x="5361216" y="0"/>
            <a:ext cx="6825340" cy="6858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553516-5C72-4D87-B46F-91D466877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002437"/>
            <a:ext cx="12186555" cy="2855564"/>
          </a:xfrm>
        </p:spPr>
        <p:txBody>
          <a:bodyPr/>
          <a:lstStyle/>
          <a:p>
            <a:r>
              <a:rPr lang="en-US" dirty="0"/>
              <a:t>Dann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A9AFE-9410-4506-BB86-B28E4E67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B8589-4778-44CD-881F-7A7231F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B032-9B39-4E33-A8E4-7843247F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3F220D-927F-4B7C-A500-DB0603148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122721"/>
            <a:ext cx="2895600" cy="111125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9CF9814-FBB9-4B07-A6FC-F4816BAF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2514" y="3833158"/>
            <a:ext cx="7021287" cy="1690377"/>
          </a:xfrm>
        </p:spPr>
        <p:txBody>
          <a:bodyPr/>
          <a:lstStyle/>
          <a:p>
            <a:r>
              <a:rPr lang="en-US" dirty="0"/>
              <a:t>At Contoso, we believe in giving 110%. By improving the tools of  restaurant management, we help businesses streamline their point-of-sale experience. We thrive because of our market knowledge and a great team behind our product. As our CEO says, "Efficiencies will come from proactively transforming how we do business."​</a:t>
            </a:r>
          </a:p>
        </p:txBody>
      </p:sp>
      <p:pic>
        <p:nvPicPr>
          <p:cNvPr id="9" name="Picture Placeholder 8" descr="A close up of some grapes on a vine laying on a wooden surface">
            <a:extLst>
              <a:ext uri="{FF2B5EF4-FFF2-40B4-BE49-F238E27FC236}">
                <a16:creationId xmlns:a16="http://schemas.microsoft.com/office/drawing/2014/main" id="{B1FA7CA3-31C3-4909-8F30-8FFC7F515C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81" y="-1"/>
            <a:ext cx="12196282" cy="2917371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7983614-C8F0-40F3-A0C5-5F588325A8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4006735"/>
            <a:ext cx="12192000" cy="2851264"/>
          </a:xfrm>
        </p:spPr>
        <p:txBody>
          <a:bodyPr/>
          <a:lstStyle/>
          <a:p>
            <a:r>
              <a:rPr lang="en-US" dirty="0"/>
              <a:t>Sum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037A493-2155-4C68-89F5-005884779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38600" y="0"/>
            <a:ext cx="0" cy="53035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05DA3-4854-4E8B-A4A6-957C02FE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D81F6-5149-4419-A3AA-B1E3BE822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445F3-9517-4EFE-9147-CEE3B0EB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74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939" y="1638359"/>
            <a:ext cx="3058885" cy="11112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EAA1571-277D-4DF6-83F9-1438CBE64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pic>
        <p:nvPicPr>
          <p:cNvPr id="8" name="Picture Placeholder 7" descr="A close up of vegetables">
            <a:extLst>
              <a:ext uri="{FF2B5EF4-FFF2-40B4-BE49-F238E27FC236}">
                <a16:creationId xmlns:a16="http://schemas.microsoft.com/office/drawing/2014/main" id="{553FC3EB-D4C2-4C52-9AAB-3A4530ED7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1294D-3F13-4F4B-8004-41165CEA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BFDB8-719B-42E9-9967-BDF0B7AF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DD343D-FFFF-49FD-B58D-FEB0901AC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728" y="2679238"/>
            <a:ext cx="4386945" cy="545148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pic>
        <p:nvPicPr>
          <p:cNvPr id="139" name="Picture Placeholder 138" descr="Rows of baguette">
            <a:extLst>
              <a:ext uri="{FF2B5EF4-FFF2-40B4-BE49-F238E27FC236}">
                <a16:creationId xmlns:a16="http://schemas.microsoft.com/office/drawing/2014/main" id="{75A3233C-6AA5-4B0A-8F24-6E96068D01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81" y="0"/>
            <a:ext cx="12196282" cy="2442916"/>
          </a:xfrm>
        </p:spPr>
      </p:pic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09F80EB9-BCE9-48D9-8939-69A689D60C5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-316523" y="104279"/>
            <a:ext cx="12508523" cy="2679238"/>
          </a:xfrm>
        </p:spPr>
        <p:txBody>
          <a:bodyPr/>
          <a:lstStyle/>
          <a:p>
            <a:r>
              <a:rPr lang="en-US" dirty="0"/>
              <a:t>Comp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4A7177-0CC1-43DC-8029-5CEC9F04FC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728" y="3706090"/>
            <a:ext cx="4953000" cy="426393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70C771E-BA39-483A-A7F7-8763F92FDE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9728" y="4085594"/>
            <a:ext cx="4953000" cy="2046251"/>
          </a:xfrm>
        </p:spPr>
        <p:txBody>
          <a:bodyPr/>
          <a:lstStyle/>
          <a:p>
            <a:r>
              <a:rPr lang="en-ZA" dirty="0"/>
              <a:t>Our product is priced below that of other restaurant industry tools on the market</a:t>
            </a:r>
            <a:r>
              <a:rPr lang="en-US" dirty="0"/>
              <a:t>​</a:t>
            </a:r>
          </a:p>
          <a:p>
            <a:r>
              <a:rPr lang="en-ZA" dirty="0"/>
              <a:t>Simple and easy to use product, compared to the complex tools of the competitors</a:t>
            </a:r>
            <a:r>
              <a:rPr lang="en-US" dirty="0"/>
              <a:t>​</a:t>
            </a:r>
          </a:p>
          <a:p>
            <a:r>
              <a:rPr lang="en-ZA" dirty="0"/>
              <a:t>Affordability is the main draw for our consumers to our product</a:t>
            </a:r>
            <a:r>
              <a:rPr lang="en-US" dirty="0"/>
              <a:t>​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B480EEC-A362-418A-B87F-A8557B9FDC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0800" y="3706090"/>
            <a:ext cx="4953000" cy="426393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C7F433D-063C-45DA-AAE6-5D6735A548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0800" y="4085594"/>
            <a:ext cx="4953000" cy="2046251"/>
          </a:xfrm>
        </p:spPr>
        <p:txBody>
          <a:bodyPr/>
          <a:lstStyle/>
          <a:p>
            <a:r>
              <a:rPr lang="en-ZA" dirty="0"/>
              <a:t>Company A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more expensive</a:t>
            </a:r>
            <a:r>
              <a:rPr lang="en-US" dirty="0"/>
              <a:t>​</a:t>
            </a:r>
          </a:p>
          <a:p>
            <a:r>
              <a:rPr lang="en-ZA" dirty="0"/>
              <a:t>Companies B &amp; C 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expensive and inconvenient to use</a:t>
            </a:r>
            <a:r>
              <a:rPr lang="en-US" dirty="0"/>
              <a:t>​</a:t>
            </a:r>
          </a:p>
          <a:p>
            <a:r>
              <a:rPr lang="en-ZA" dirty="0"/>
              <a:t>Companies D &amp; E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affordable, but inconvenient to use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DE186-3711-4F15-AA8A-075C52EA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7F39C3-F322-4503-8F3F-5BB3310A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DC327-9994-42EA-95A4-1EB64231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2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C2A221-B199-4A29-BC00-83D349B94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051" y="893523"/>
            <a:ext cx="5094517" cy="29619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C47F3D7-2E0A-4565-95F1-798A78C80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50" y="2149803"/>
            <a:ext cx="2383973" cy="1583142"/>
          </a:xfrm>
        </p:spPr>
        <p:txBody>
          <a:bodyPr/>
          <a:lstStyle/>
          <a:p>
            <a:r>
              <a:rPr lang="en-US" dirty="0"/>
              <a:t>Restaurants need new software solutions but are using old or outdated tools and services​</a:t>
            </a:r>
          </a:p>
        </p:txBody>
      </p:sp>
      <p:pic>
        <p:nvPicPr>
          <p:cNvPr id="9" name="Picture Placeholder 8" descr="A person stirring a pot of food behind shelves with plates">
            <a:extLst>
              <a:ext uri="{FF2B5EF4-FFF2-40B4-BE49-F238E27FC236}">
                <a16:creationId xmlns:a16="http://schemas.microsoft.com/office/drawing/2014/main" id="{4EF477F3-5AC0-413A-B339-D306DD3A2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38600" cy="68580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5C45EA-3D67-4B00-9B3A-CF3180E412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6050" y="1783378"/>
            <a:ext cx="2383973" cy="464399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AE9491D0-59E9-40C7-85AC-D6370AF613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6050" y="4048132"/>
            <a:ext cx="2383973" cy="464399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D1A06E8-6506-4F8B-B0BC-08ABB74B3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76050" y="4414557"/>
            <a:ext cx="2383973" cy="1549920"/>
          </a:xfrm>
        </p:spPr>
        <p:txBody>
          <a:bodyPr/>
          <a:lstStyle/>
          <a:p>
            <a:r>
              <a:rPr lang="en-US" dirty="0"/>
              <a:t>Loss of potential income by not offering new tools for restaurant workers ​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AD88DCF-69AF-464C-A7A7-8BCEB5EB0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4192" y="1783378"/>
            <a:ext cx="2383972" cy="464399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3E12F36-7172-4E9B-92AA-6A2BF7F110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4192" y="2149803"/>
            <a:ext cx="2383972" cy="1549920"/>
          </a:xfrm>
        </p:spPr>
        <p:txBody>
          <a:bodyPr/>
          <a:lstStyle/>
          <a:p>
            <a:r>
              <a:rPr lang="en-US" dirty="0"/>
              <a:t>10% increase of POS efficiency prove that there’s a market for simpler POS tools​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6E1EB688-2E49-4F3C-8FCE-B92B812171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34192" y="4048132"/>
            <a:ext cx="2383972" cy="464399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F58647-DB42-42ED-BAB8-FEA6519630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4192" y="4414557"/>
            <a:ext cx="2383972" cy="1549920"/>
          </a:xfrm>
        </p:spPr>
        <p:txBody>
          <a:bodyPr/>
          <a:lstStyle/>
          <a:p>
            <a:r>
              <a:rPr lang="en-US" dirty="0"/>
              <a:t>Service industry professionals want something that’s easy to adopt and simple to use for their restaurant​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28B4E04-A819-4F88-83D0-33EB09DEF7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92333" y="1783378"/>
            <a:ext cx="2383972" cy="464399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099E783-7CAD-4A11-8139-442FE1A60E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92333" y="2149803"/>
            <a:ext cx="2383972" cy="1549920"/>
          </a:xfrm>
        </p:spPr>
        <p:txBody>
          <a:bodyPr/>
          <a:lstStyle/>
          <a:p>
            <a:r>
              <a:rPr lang="en-US" dirty="0"/>
              <a:t>New restaurant tools increased profits by $20 million in 2019 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50418-AF50-4D31-B9E4-A06E19A8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C0D1-A0E4-4E8C-BE1E-4E1639C5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92C76-963F-40D9-85E5-6FACCA8B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62E4B-072E-4C42-BF51-7B779A049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714" y="1863161"/>
            <a:ext cx="9993085" cy="89263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DAFCE28-9561-49FB-B62F-E695125820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29788" y="1449390"/>
            <a:ext cx="15294428" cy="3076572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14E48D9-B460-4807-930C-B2FD99DD4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573" y="3384577"/>
            <a:ext cx="2383973" cy="464399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55719757-528E-45B6-B6AF-D44DC6956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3" y="3751002"/>
            <a:ext cx="2383973" cy="1583142"/>
          </a:xfrm>
        </p:spPr>
        <p:txBody>
          <a:bodyPr/>
          <a:lstStyle/>
          <a:p>
            <a:r>
              <a:rPr lang="en-US" dirty="0"/>
              <a:t>Our product makes restaurant management easier, and no other product on the market offers the same benefits​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02825D8-98D5-4B9D-8506-D66839B22A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94316" y="3384577"/>
            <a:ext cx="2383972" cy="464399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DBF1837-AF2C-4BDC-A7D4-5CCFD68A3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4316" y="3751002"/>
            <a:ext cx="2383972" cy="1549920"/>
          </a:xfrm>
        </p:spPr>
        <p:txBody>
          <a:bodyPr/>
          <a:lstStyle/>
          <a:p>
            <a:r>
              <a:rPr lang="en-US" dirty="0"/>
              <a:t>Restaurant managers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0B39D88-A52B-426B-A853-E65BD4FC5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81057" y="3384577"/>
            <a:ext cx="2383973" cy="464399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07A9FA1-2AC9-4B1D-B7BA-8ED1D91F40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057" y="3751002"/>
            <a:ext cx="2383973" cy="1549920"/>
          </a:xfrm>
        </p:spPr>
        <p:txBody>
          <a:bodyPr/>
          <a:lstStyle/>
          <a:p>
            <a:r>
              <a:rPr lang="en-US" dirty="0"/>
              <a:t>Reduce costs for client by helping restaurants gauge their inventory and reservations ​</a:t>
            </a:r>
          </a:p>
          <a:p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1BA5E91-1995-47D0-BB5C-58C90377D3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67800" y="3384577"/>
            <a:ext cx="2383972" cy="464399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58BA41F-3849-457C-9696-BAB0D3B3AE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67800" y="3751002"/>
            <a:ext cx="2383972" cy="1549920"/>
          </a:xfrm>
        </p:spPr>
        <p:txBody>
          <a:bodyPr/>
          <a:lstStyle/>
          <a:p>
            <a:r>
              <a:rPr lang="en-US" dirty="0"/>
              <a:t>A simple product that gives restaurants the information they need in order to make informed staffing decisions ​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63964-2F08-4E8B-9052-782B5D41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37BED-607E-4C17-8459-5797D544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04BB0-DB84-4BBE-9370-8BA7BC2C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67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666E47-001E-4F4E-B62E-8A6D933D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893045"/>
            <a:ext cx="5094517" cy="296676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A66EBC9-050A-41F3-AD91-30F38B701D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787638"/>
            <a:ext cx="2383973" cy="46439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C907DFB3-F9A2-4EFE-B9BC-63862DC81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54063"/>
            <a:ext cx="2383973" cy="1452926"/>
          </a:xfrm>
        </p:spPr>
        <p:txBody>
          <a:bodyPr/>
          <a:lstStyle/>
          <a:p>
            <a:r>
              <a:rPr lang="en-ZA" dirty="0"/>
              <a:t>Only product specifically dedicated to the restaurant industry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1F01E51-19DF-4541-BE5B-8E19C0823D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4048610"/>
            <a:ext cx="2383973" cy="46439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692C241-09A4-4DAB-B0EC-982F014CDF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4415035"/>
            <a:ext cx="2383973" cy="1332622"/>
          </a:xfrm>
        </p:spPr>
        <p:txBody>
          <a:bodyPr/>
          <a:lstStyle/>
          <a:p>
            <a:r>
              <a:rPr lang="en-ZA" dirty="0"/>
              <a:t>Conducted testing with restaurants in the area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B635C66-907A-4B1E-B906-8C17503D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8746" y="1787638"/>
            <a:ext cx="2383972" cy="46439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3C0964-198B-4E8D-A938-CF60D49DD7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8746" y="2154063"/>
            <a:ext cx="2383972" cy="1422437"/>
          </a:xfrm>
        </p:spPr>
        <p:txBody>
          <a:bodyPr/>
          <a:lstStyle/>
          <a:p>
            <a:r>
              <a:rPr lang="en-ZA" dirty="0"/>
              <a:t>First beautifully designed product that's both stylish and functional​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0A4B6F0-B646-494F-9077-F6D8B21788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48746" y="4048610"/>
            <a:ext cx="2383972" cy="46439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E4BE4F1-3290-4AFE-886F-51E891A960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48746" y="4415035"/>
            <a:ext cx="2383972" cy="1332622"/>
          </a:xfrm>
        </p:spPr>
        <p:txBody>
          <a:bodyPr/>
          <a:lstStyle/>
          <a:p>
            <a:r>
              <a:rPr lang="en-ZA" dirty="0"/>
              <a:t>Designed with the help and input of restaurant and service workers in the field 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439" y="0"/>
            <a:ext cx="5328822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5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511D9F-5321-4CAD-95C0-76E67D5E7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7508"/>
            <a:ext cx="10515600" cy="639955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90F45D4F-EB5A-4603-854A-26619144B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453589"/>
            <a:ext cx="10515600" cy="1518211"/>
          </a:xfrm>
        </p:spPr>
        <p:txBody>
          <a:bodyPr/>
          <a:lstStyle/>
          <a:p>
            <a:r>
              <a:rPr lang="en-ZA" dirty="0"/>
              <a:t>Simple and efficient to use</a:t>
            </a:r>
            <a:r>
              <a:rPr lang="en-US" dirty="0"/>
              <a:t>​</a:t>
            </a:r>
          </a:p>
          <a:p>
            <a:r>
              <a:rPr lang="en-ZA" dirty="0"/>
              <a:t>Quick customer service assistance</a:t>
            </a:r>
            <a:r>
              <a:rPr lang="en-US" dirty="0"/>
              <a:t>​</a:t>
            </a:r>
          </a:p>
          <a:p>
            <a:r>
              <a:rPr lang="en-ZA" dirty="0"/>
              <a:t>Free 90-day customer service phone number​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0E513C5-FA88-4D91-BF05-D6D6EE491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-2355262"/>
            <a:ext cx="11353799" cy="5551580"/>
          </a:xfrm>
        </p:spPr>
        <p:txBody>
          <a:bodyPr anchor="t"/>
          <a:lstStyle/>
          <a:p>
            <a:r>
              <a:rPr lang="en-US"/>
              <a:t>Benefit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A530A-B4CE-4E7D-A264-1F116A07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1AC8F-EE79-4E5B-B18E-0A780EC9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1D65-1539-4865-BEC2-CB15EF22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Picture Placeholder 9" descr="Dessert menu on a clipboard in a bin`">
            <a:extLst>
              <a:ext uri="{FF2B5EF4-FFF2-40B4-BE49-F238E27FC236}">
                <a16:creationId xmlns:a16="http://schemas.microsoft.com/office/drawing/2014/main" id="{5A8F35B9-A355-4114-947F-4F5A638635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763" y="3429000"/>
            <a:ext cx="12196763" cy="3429000"/>
          </a:xfrm>
        </p:spPr>
      </p:pic>
    </p:spTree>
    <p:extLst>
      <p:ext uri="{BB962C8B-B14F-4D97-AF65-F5344CB8AC3E}">
        <p14:creationId xmlns:p14="http://schemas.microsoft.com/office/powerpoint/2010/main" val="175630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person using a rolling pin to flatten some dough on top of flour">
            <a:extLst>
              <a:ext uri="{FF2B5EF4-FFF2-40B4-BE49-F238E27FC236}">
                <a16:creationId xmlns:a16="http://schemas.microsoft.com/office/drawing/2014/main" id="{2A7EF372-B53F-441B-9841-A18D631A36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BF19-4FB4-4D3E-B5AE-2F8E75EFC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-3250937" y="1278117"/>
            <a:ext cx="19788513" cy="251460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448B2E-6018-4416-8166-6B439B617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218" y="2685143"/>
            <a:ext cx="9685563" cy="1487714"/>
          </a:xfrm>
        </p:spPr>
        <p:txBody>
          <a:bodyPr/>
          <a:lstStyle/>
          <a:p>
            <a:r>
              <a:rPr lang="en-US" dirty="0"/>
              <a:t>QUESTION 1</a:t>
            </a:r>
          </a:p>
        </p:txBody>
      </p:sp>
    </p:spTree>
    <p:extLst>
      <p:ext uri="{BB962C8B-B14F-4D97-AF65-F5344CB8AC3E}">
        <p14:creationId xmlns:p14="http://schemas.microsoft.com/office/powerpoint/2010/main" val="364616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8" descr="A picture containing grapes with leaves on a wooden table">
            <a:extLst>
              <a:ext uri="{FF2B5EF4-FFF2-40B4-BE49-F238E27FC236}">
                <a16:creationId xmlns:a16="http://schemas.microsoft.com/office/drawing/2014/main" id="{CF7C2A40-D3E7-4D1B-9DDF-B0A6443AEA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9D3D565-42FF-4C0C-9E4C-5BF29B4473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1325217" y="3977202"/>
            <a:ext cx="16229934" cy="2852057"/>
          </a:xfrm>
        </p:spPr>
        <p:txBody>
          <a:bodyPr/>
          <a:lstStyle/>
          <a:p>
            <a:r>
              <a:rPr lang="en-US" dirty="0"/>
              <a:t>Business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E0B25-9588-4271-A8DA-E4AC3283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21539-2ADC-4125-B89B-AA8D8D1B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93A47-486D-4EC7-8BD7-622BB944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FF31A41E-8202-40FC-B2C6-C7EB5EDAC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2067161"/>
            <a:ext cx="4386945" cy="1006199"/>
          </a:xfrm>
        </p:spPr>
        <p:txBody>
          <a:bodyPr/>
          <a:lstStyle/>
          <a:p>
            <a:r>
              <a:rPr lang="en-ZA" dirty="0"/>
              <a:t>We based our research on market trends and data from over 1,000 restaurants</a:t>
            </a:r>
            <a:r>
              <a:rPr lang="en-US" dirty="0"/>
              <a:t>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0AABD7E-46EF-4DB8-A2F5-BB80528CD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766051"/>
            <a:ext cx="4386945" cy="464399"/>
          </a:xfrm>
        </p:spPr>
        <p:txBody>
          <a:bodyPr/>
          <a:lstStyle/>
          <a:p>
            <a:r>
              <a:rPr lang="en-US" dirty="0"/>
              <a:t>research​</a:t>
            </a:r>
          </a:p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4713F65-A47E-465C-963B-E10AC535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2217"/>
            <a:ext cx="4386945" cy="639955"/>
          </a:xfrm>
        </p:spPr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82BE7B0-1CCA-4BF0-98DC-456A6AB81B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199611"/>
            <a:ext cx="4386945" cy="464399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6766364-83B6-44A6-8415-121DAAD878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512803"/>
            <a:ext cx="4386758" cy="1006475"/>
          </a:xfrm>
        </p:spPr>
        <p:txBody>
          <a:bodyPr/>
          <a:lstStyle/>
          <a:p>
            <a:r>
              <a:rPr lang="en-ZA" dirty="0"/>
              <a:t>We believe managers need new industry tools to help run their restaurants</a:t>
            </a:r>
            <a:r>
              <a:rPr lang="en-US" dirty="0"/>
              <a:t>​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70AE34-A728-49BD-95CB-82DDDCF646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7976" y="4643683"/>
            <a:ext cx="4386945" cy="464399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9670BB3-7936-47E7-A284-3C1A76A4CC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977" y="4956875"/>
            <a:ext cx="4386758" cy="1006475"/>
          </a:xfrm>
        </p:spPr>
        <p:txBody>
          <a:bodyPr/>
          <a:lstStyle/>
          <a:p>
            <a:r>
              <a:rPr lang="en-ZA" dirty="0"/>
              <a:t>Minimalist design and easy to use 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36529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29</TotalTime>
  <Words>1046</Words>
  <Application>Microsoft Office PowerPoint</Application>
  <PresentationFormat>Widescreen</PresentationFormat>
  <Paragraphs>334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Next LT Pro</vt:lpstr>
      <vt:lpstr>Calibri</vt:lpstr>
      <vt:lpstr>Calisto MT</vt:lpstr>
      <vt:lpstr>Courier New</vt:lpstr>
      <vt:lpstr>Kunstler Script</vt:lpstr>
      <vt:lpstr>Office Theme</vt:lpstr>
      <vt:lpstr>DANNY’s diner analysis</vt:lpstr>
      <vt:lpstr>Introduction</vt:lpstr>
      <vt:lpstr>Our competition</vt:lpstr>
      <vt:lpstr>Problem</vt:lpstr>
      <vt:lpstr>Solution</vt:lpstr>
      <vt:lpstr>Product overview</vt:lpstr>
      <vt:lpstr>Product benefits</vt:lpstr>
      <vt:lpstr>QUESTION 1</vt:lpstr>
      <vt:lpstr>Business model</vt:lpstr>
      <vt:lpstr>Market overview</vt:lpstr>
      <vt:lpstr>Market comparison</vt:lpstr>
      <vt:lpstr>competition</vt:lpstr>
      <vt:lpstr>Growth Strategy</vt:lpstr>
      <vt:lpstr>Traction</vt:lpstr>
      <vt:lpstr>2-Year action plan</vt:lpstr>
      <vt:lpstr>Financials</vt:lpstr>
      <vt:lpstr>Meet the team</vt:lpstr>
      <vt:lpstr>The full team</vt:lpstr>
      <vt:lpstr>Funding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DANNY’s diner analysis</dc:title>
  <dc:creator>Adunoluwa Olutola</dc:creator>
  <cp:lastModifiedBy>Adunoluwa Olutola</cp:lastModifiedBy>
  <cp:revision>1</cp:revision>
  <dcterms:created xsi:type="dcterms:W3CDTF">2022-09-19T16:01:49Z</dcterms:created>
  <dcterms:modified xsi:type="dcterms:W3CDTF">2022-09-19T16:31:08Z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